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3" r:id="rId4"/>
    <p:sldId id="295" r:id="rId5"/>
    <p:sldId id="258" r:id="rId6"/>
    <p:sldId id="296" r:id="rId7"/>
    <p:sldId id="259" r:id="rId8"/>
    <p:sldId id="294" r:id="rId9"/>
    <p:sldId id="260" r:id="rId10"/>
    <p:sldId id="261" r:id="rId11"/>
    <p:sldId id="262" r:id="rId12"/>
    <p:sldId id="263" r:id="rId13"/>
    <p:sldId id="264" r:id="rId14"/>
    <p:sldId id="268" r:id="rId15"/>
    <p:sldId id="271" r:id="rId16"/>
    <p:sldId id="269" r:id="rId17"/>
    <p:sldId id="270" r:id="rId18"/>
    <p:sldId id="265" r:id="rId19"/>
    <p:sldId id="266" r:id="rId20"/>
    <p:sldId id="267" r:id="rId21"/>
    <p:sldId id="278" r:id="rId22"/>
    <p:sldId id="272" r:id="rId23"/>
    <p:sldId id="273" r:id="rId24"/>
    <p:sldId id="274" r:id="rId25"/>
    <p:sldId id="275" r:id="rId26"/>
    <p:sldId id="276" r:id="rId27"/>
    <p:sldId id="277" r:id="rId28"/>
    <p:sldId id="297" r:id="rId29"/>
    <p:sldId id="303" r:id="rId30"/>
    <p:sldId id="305" r:id="rId31"/>
    <p:sldId id="302" r:id="rId32"/>
    <p:sldId id="299" r:id="rId33"/>
    <p:sldId id="301" r:id="rId34"/>
    <p:sldId id="279" r:id="rId35"/>
    <p:sldId id="280" r:id="rId36"/>
    <p:sldId id="281" r:id="rId37"/>
    <p:sldId id="282" r:id="rId38"/>
    <p:sldId id="283" r:id="rId39"/>
    <p:sldId id="284" r:id="rId40"/>
    <p:sldId id="285" r:id="rId41"/>
    <p:sldId id="286" r:id="rId42"/>
    <p:sldId id="287" r:id="rId43"/>
    <p:sldId id="288" r:id="rId44"/>
    <p:sldId id="304" r:id="rId45"/>
    <p:sldId id="289" r:id="rId46"/>
    <p:sldId id="290" r:id="rId47"/>
    <p:sldId id="291" r:id="rId48"/>
    <p:sldId id="29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39609" autoAdjust="0"/>
  </p:normalViewPr>
  <p:slideViewPr>
    <p:cSldViewPr>
      <p:cViewPr varScale="1">
        <p:scale>
          <a:sx n="74" d="100"/>
          <a:sy n="74" d="100"/>
        </p:scale>
        <p:origin x="-69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548343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3440118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333821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338003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2218901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14029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3786898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726505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2896841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98750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4A15B-0B64-4F48-8B85-65D6A823A879}" type="datetimeFigureOut">
              <a:rPr lang="en-US" smtClean="0"/>
              <a:t>10/31/2014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D3E7F3-792A-4A2D-ACE4-8DBA43A1D36D}" type="slidenum">
              <a:rPr lang="en-US" smtClean="0"/>
              <a:t>‹#›</a:t>
            </a:fld>
            <a:endParaRPr lang="en-US" dirty="0"/>
          </a:p>
        </p:txBody>
      </p:sp>
    </p:spTree>
    <p:extLst>
      <p:ext uri="{BB962C8B-B14F-4D97-AF65-F5344CB8AC3E}">
        <p14:creationId xmlns:p14="http://schemas.microsoft.com/office/powerpoint/2010/main" val="294389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94A15B-0B64-4F48-8B85-65D6A823A879}" type="datetimeFigureOut">
              <a:rPr lang="en-US" smtClean="0"/>
              <a:t>10/31/2014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D3E7F3-792A-4A2D-ACE4-8DBA43A1D36D}" type="slidenum">
              <a:rPr lang="en-US" smtClean="0"/>
              <a:t>‹#›</a:t>
            </a:fld>
            <a:endParaRPr lang="en-US" dirty="0"/>
          </a:p>
        </p:txBody>
      </p:sp>
    </p:spTree>
    <p:extLst>
      <p:ext uri="{BB962C8B-B14F-4D97-AF65-F5344CB8AC3E}">
        <p14:creationId xmlns:p14="http://schemas.microsoft.com/office/powerpoint/2010/main" val="77780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youtube.com/watch?v=0Mbf1Pfl_2U"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Ic8OnvRonb0&amp;feature=fvs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Electrons </a:t>
            </a:r>
            <a:br>
              <a:rPr lang="en-US" b="1" dirty="0" smtClean="0"/>
            </a:br>
            <a:r>
              <a:rPr lang="en-US" b="1" dirty="0" smtClean="0"/>
              <a:t>in Atoms</a:t>
            </a:r>
            <a:r>
              <a:rPr lang="en-US" dirty="0" smtClean="0"/>
              <a:t> </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pic>
        <p:nvPicPr>
          <p:cNvPr id="4" name="Picture 3" descr="http://2.bp.blogspot.com/-f-NIF3Ur7uA/UHz4qFNqt8I/AAAAAAAADIg/_YeJnxnJxjM/s1600/electron.jpg"/>
          <p:cNvPicPr/>
          <p:nvPr/>
        </p:nvPicPr>
        <p:blipFill>
          <a:blip r:embed="rId2">
            <a:extLst>
              <a:ext uri="{28A0092B-C50C-407E-A947-70E740481C1C}">
                <a14:useLocalDpi xmlns:a14="http://schemas.microsoft.com/office/drawing/2010/main" val="0"/>
              </a:ext>
            </a:extLst>
          </a:blip>
          <a:srcRect/>
          <a:stretch>
            <a:fillRect/>
          </a:stretch>
        </p:blipFill>
        <p:spPr bwMode="auto">
          <a:xfrm>
            <a:off x="6116782" y="457200"/>
            <a:ext cx="2239010" cy="2257425"/>
          </a:xfrm>
          <a:prstGeom prst="rect">
            <a:avLst/>
          </a:prstGeom>
          <a:noFill/>
          <a:ln>
            <a:noFill/>
          </a:ln>
        </p:spPr>
      </p:pic>
      <p:pic>
        <p:nvPicPr>
          <p:cNvPr id="5" name="Picture 4" descr="http://pieperphs.pbworks.com/f/1325686932/energy-level-diagram-multi-electron-atom.jpeg"/>
          <p:cNvPicPr/>
          <p:nvPr/>
        </p:nvPicPr>
        <p:blipFill>
          <a:blip r:embed="rId3">
            <a:extLst>
              <a:ext uri="{28A0092B-C50C-407E-A947-70E740481C1C}">
                <a14:useLocalDpi xmlns:a14="http://schemas.microsoft.com/office/drawing/2010/main" val="0"/>
              </a:ext>
            </a:extLst>
          </a:blip>
          <a:srcRect/>
          <a:stretch>
            <a:fillRect/>
          </a:stretch>
        </p:blipFill>
        <p:spPr bwMode="auto">
          <a:xfrm>
            <a:off x="-1" y="4440382"/>
            <a:ext cx="3648075" cy="2381250"/>
          </a:xfrm>
          <a:prstGeom prst="rect">
            <a:avLst/>
          </a:prstGeom>
          <a:noFill/>
          <a:ln>
            <a:noFill/>
          </a:ln>
        </p:spPr>
      </p:pic>
      <p:pic>
        <p:nvPicPr>
          <p:cNvPr id="7" name="Picture 6" descr="http://t2.gstatic.com/images?q=tbn:ANd9GcRu3FrtZeOlogmGtt9bIu_e5EjKLTmMPOjTIjpXrrNytEI5WwH5Lftjq3YH"/>
          <p:cNvPicPr/>
          <p:nvPr/>
        </p:nvPicPr>
        <p:blipFill>
          <a:blip r:embed="rId4">
            <a:extLst>
              <a:ext uri="{28A0092B-C50C-407E-A947-70E740481C1C}">
                <a14:useLocalDpi xmlns:a14="http://schemas.microsoft.com/office/drawing/2010/main" val="0"/>
              </a:ext>
            </a:extLst>
          </a:blip>
          <a:srcRect/>
          <a:stretch>
            <a:fillRect/>
          </a:stretch>
        </p:blipFill>
        <p:spPr bwMode="auto">
          <a:xfrm>
            <a:off x="381000" y="685799"/>
            <a:ext cx="3114675" cy="2144395"/>
          </a:xfrm>
          <a:prstGeom prst="rect">
            <a:avLst/>
          </a:prstGeom>
          <a:noFill/>
          <a:ln>
            <a:noFill/>
          </a:ln>
        </p:spPr>
      </p:pic>
      <p:pic>
        <p:nvPicPr>
          <p:cNvPr id="8" name="Picture 7" descr="http://setarosite.org/images/biobook_images/electrons.jpg"/>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191000"/>
            <a:ext cx="3456305" cy="2219325"/>
          </a:xfrm>
          <a:prstGeom prst="rect">
            <a:avLst/>
          </a:prstGeom>
          <a:noFill/>
          <a:ln>
            <a:noFill/>
          </a:ln>
        </p:spPr>
      </p:pic>
    </p:spTree>
    <p:extLst>
      <p:ext uri="{BB962C8B-B14F-4D97-AF65-F5344CB8AC3E}">
        <p14:creationId xmlns:p14="http://schemas.microsoft.com/office/powerpoint/2010/main" val="971846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spot.pcc.edu/~aodman/physics%20122/light-electro-pictures/spectra%20slit%20and%20pris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1905000"/>
            <a:ext cx="4724400" cy="3305175"/>
          </a:xfrm>
          <a:prstGeom prst="rect">
            <a:avLst/>
          </a:prstGeom>
          <a:noFill/>
          <a:ln>
            <a:noFill/>
          </a:ln>
        </p:spPr>
      </p:pic>
    </p:spTree>
    <p:extLst>
      <p:ext uri="{BB962C8B-B14F-4D97-AF65-F5344CB8AC3E}">
        <p14:creationId xmlns:p14="http://schemas.microsoft.com/office/powerpoint/2010/main" val="4010542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a:hlinkClick r:id="rId2"/>
              </a:rPr>
              <a:t>http://www.youtube.com/watch?v=0Mbf1Pfl_2U</a:t>
            </a:r>
            <a:r>
              <a:rPr lang="en-US" dirty="0"/>
              <a:t/>
            </a:r>
            <a:br>
              <a:rPr lang="en-US" dirty="0"/>
            </a:br>
            <a:endParaRPr lang="en-US" dirty="0" smtClean="0"/>
          </a:p>
          <a:p>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350" t="42738" r="10388" b="22931"/>
          <a:stretch/>
        </p:blipFill>
        <p:spPr bwMode="auto">
          <a:xfrm>
            <a:off x="533400" y="2895600"/>
            <a:ext cx="8023538" cy="251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9507" t="21127" r="66329" b="58333"/>
          <a:stretch/>
        </p:blipFill>
        <p:spPr bwMode="auto">
          <a:xfrm>
            <a:off x="3124200" y="723325"/>
            <a:ext cx="2895600" cy="1846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4397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5.2 Quantum Theory of the Atom</a:t>
            </a:r>
            <a:r>
              <a:rPr lang="en-US" dirty="0"/>
              <a:t/>
            </a:r>
            <a:br>
              <a:rPr lang="en-US" dirty="0"/>
            </a:br>
            <a:r>
              <a:rPr lang="en-US" b="1" dirty="0"/>
              <a:t>Bohr Model of the Atom</a:t>
            </a:r>
            <a:r>
              <a:rPr lang="en-US" dirty="0"/>
              <a:t/>
            </a:r>
            <a:br>
              <a:rPr lang="en-US" dirty="0"/>
            </a:br>
            <a:endParaRPr lang="en-US" dirty="0"/>
          </a:p>
        </p:txBody>
      </p:sp>
      <p:pic>
        <p:nvPicPr>
          <p:cNvPr id="5" name="Content Placeholder 4" descr="http://the-history-of-the-atom.wikispaces.com/file/view/bohr_atom.gif/183324397/bohr_atom.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2286000"/>
            <a:ext cx="5424488" cy="3110706"/>
          </a:xfrm>
          <a:prstGeom prst="rect">
            <a:avLst/>
          </a:prstGeom>
          <a:noFill/>
          <a:ln>
            <a:noFill/>
          </a:ln>
        </p:spPr>
      </p:pic>
    </p:spTree>
    <p:extLst>
      <p:ext uri="{BB962C8B-B14F-4D97-AF65-F5344CB8AC3E}">
        <p14:creationId xmlns:p14="http://schemas.microsoft.com/office/powerpoint/2010/main" val="17318189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Heisenberg Uncertainty Principle-</a:t>
            </a:r>
            <a:endParaRPr lang="en-US" dirty="0"/>
          </a:p>
        </p:txBody>
      </p:sp>
      <p:sp>
        <p:nvSpPr>
          <p:cNvPr id="3" name="Content Placeholder 2"/>
          <p:cNvSpPr>
            <a:spLocks noGrp="1"/>
          </p:cNvSpPr>
          <p:nvPr>
            <p:ph idx="1"/>
          </p:nvPr>
        </p:nvSpPr>
        <p:spPr/>
        <p:txBody>
          <a:bodyPr/>
          <a:lstStyle/>
          <a:p>
            <a:pPr lvl="0"/>
            <a:r>
              <a:rPr lang="en-US" b="1" dirty="0"/>
              <a:t>Heisenberg Uncertainty Principle- states that it is impossible </a:t>
            </a:r>
            <a:r>
              <a:rPr lang="en-US" b="1" dirty="0" smtClean="0"/>
              <a:t>to </a:t>
            </a:r>
            <a:r>
              <a:rPr lang="en-US" b="1" dirty="0"/>
              <a:t>know precisely both the velocity and position of a particle at the same time</a:t>
            </a:r>
            <a:endParaRPr lang="en-US" dirty="0"/>
          </a:p>
          <a:p>
            <a:endParaRPr lang="en-US" dirty="0"/>
          </a:p>
        </p:txBody>
      </p:sp>
      <p:pic>
        <p:nvPicPr>
          <p:cNvPr id="1026" name="Picture 2" descr="http://4.bp.blogspot.com/-yJGXwozEAP0/Uky8auFeytI/AAAAAAAAAVI/io2nkCFvP4o/s1600/Uncertainty_T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352800"/>
            <a:ext cx="557212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638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Heisenberg</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static.ddmcdn.com/gif/quantum-suicid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981200"/>
            <a:ext cx="1905000" cy="32575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w.psychologytoday.com/files/u52/Heisenberg_1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4267200" cy="331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093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descr="http://imgc.artprintimages.com/images/art-print/mike-theiss-view-of-a-spinning-propeller-from-window-of-a-prop-engine-airplane_i-G-38-3875-CT2JF00Z.jpg"/>
          <p:cNvPicPr>
            <a:picLocks noChangeAspect="1" noChangeArrowheads="1"/>
          </p:cNvPicPr>
          <p:nvPr/>
        </p:nvPicPr>
        <p:blipFill rotWithShape="1">
          <a:blip r:embed="rId2">
            <a:extLst>
              <a:ext uri="{28A0092B-C50C-407E-A947-70E740481C1C}">
                <a14:useLocalDpi xmlns:a14="http://schemas.microsoft.com/office/drawing/2010/main" val="0"/>
              </a:ext>
            </a:extLst>
          </a:blip>
          <a:srcRect l="512" r="-512" b="17862"/>
          <a:stretch/>
        </p:blipFill>
        <p:spPr bwMode="auto">
          <a:xfrm>
            <a:off x="2362200" y="1447800"/>
            <a:ext cx="4191000" cy="458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125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descr="http://2.bp.blogspot.com/-tlOwro3FQy4/USJhz6Sb7ZI/AAAAAAAAK-4/_PUTS2Mk8gg/s1600/uncertainity-principle-electr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350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211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ttp://1.bp.blogspot.com/-5gtcelh2rHY/TdTrq1ufEjI/AAAAAAAAAXQ/2RYehS5K4Ec/s1600/Heisenber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
            <a:ext cx="6781802" cy="5921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500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rotWithShape="1">
          <a:blip r:embed="rId2"/>
          <a:srcRect l="15064" t="19872" r="62340" b="33120"/>
          <a:stretch/>
        </p:blipFill>
        <p:spPr bwMode="auto">
          <a:xfrm>
            <a:off x="533401" y="2209800"/>
            <a:ext cx="3200400" cy="386778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a:srcRect l="17788" t="66025" r="62981" b="11539"/>
          <a:stretch/>
        </p:blipFill>
        <p:spPr bwMode="auto">
          <a:xfrm>
            <a:off x="4267200" y="2743200"/>
            <a:ext cx="3048000" cy="22307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1418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Principle energy levels</a:t>
            </a: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sun.menloschool.org/~dspence/chemistry/atomic/images/energy_levels3"/>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77096"/>
            <a:ext cx="3048000" cy="3670935"/>
          </a:xfrm>
          <a:prstGeom prst="rect">
            <a:avLst/>
          </a:prstGeom>
          <a:noFill/>
          <a:ln>
            <a:noFill/>
          </a:ln>
        </p:spPr>
      </p:pic>
      <p:pic>
        <p:nvPicPr>
          <p:cNvPr id="5" name="Picture 4"/>
          <p:cNvPicPr/>
          <p:nvPr/>
        </p:nvPicPr>
        <p:blipFill rotWithShape="1">
          <a:blip r:embed="rId3"/>
          <a:srcRect l="17147" t="50855" r="56891" b="13889"/>
          <a:stretch/>
        </p:blipFill>
        <p:spPr bwMode="auto">
          <a:xfrm>
            <a:off x="4594537" y="2082201"/>
            <a:ext cx="3490175" cy="34658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2043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Chapter 5: Electrons in Atoms</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t>5.1 Light and Quantized Energy</a:t>
            </a:r>
            <a:endParaRPr lang="en-US" dirty="0"/>
          </a:p>
          <a:p>
            <a:r>
              <a:rPr lang="en-US" b="1" dirty="0"/>
              <a:t>Wave nature of light</a:t>
            </a:r>
            <a:endParaRPr lang="en-US" dirty="0"/>
          </a:p>
          <a:p>
            <a:endParaRPr lang="en-US" dirty="0"/>
          </a:p>
        </p:txBody>
      </p:sp>
      <p:pic>
        <p:nvPicPr>
          <p:cNvPr id="3076" name="Picture 4" descr="http://www.quantiki.org/mediawiki/images/d/da/Uncertainty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123481"/>
            <a:ext cx="3505200" cy="348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709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a:t>Energy sublevels </a:t>
            </a:r>
            <a:r>
              <a:rPr lang="en-US" dirty="0"/>
              <a:t/>
            </a:r>
            <a:br>
              <a:rPr lang="en-US" dirty="0"/>
            </a:br>
            <a:endParaRPr lang="en-US" dirty="0"/>
          </a:p>
        </p:txBody>
      </p:sp>
      <p:pic>
        <p:nvPicPr>
          <p:cNvPr id="4" name="Content Placeholder 3"/>
          <p:cNvPicPr>
            <a:picLocks noGrp="1"/>
          </p:cNvPicPr>
          <p:nvPr>
            <p:ph idx="1"/>
          </p:nvPr>
        </p:nvPicPr>
        <p:blipFill rotWithShape="1">
          <a:blip r:embed="rId2"/>
          <a:srcRect l="43109" t="22650" r="18430" b="35684"/>
          <a:stretch/>
        </p:blipFill>
        <p:spPr bwMode="auto">
          <a:xfrm>
            <a:off x="914400" y="2209800"/>
            <a:ext cx="3962400" cy="3124151"/>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2"/>
          <a:srcRect l="61538" t="64103" r="17468" b="8120"/>
          <a:stretch/>
        </p:blipFill>
        <p:spPr bwMode="auto">
          <a:xfrm>
            <a:off x="4953000" y="2514600"/>
            <a:ext cx="3048000" cy="24003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378852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Wave Mechanical Model</a:t>
            </a:r>
          </a:p>
        </p:txBody>
      </p:sp>
      <p:sp>
        <p:nvSpPr>
          <p:cNvPr id="9219" name="Rectangle 3"/>
          <p:cNvSpPr>
            <a:spLocks noGrp="1" noChangeArrowheads="1"/>
          </p:cNvSpPr>
          <p:nvPr>
            <p:ph type="body" idx="1"/>
          </p:nvPr>
        </p:nvSpPr>
        <p:spPr/>
        <p:txBody>
          <a:bodyPr>
            <a:normAutofit fontScale="85000" lnSpcReduction="20000"/>
          </a:bodyPr>
          <a:lstStyle/>
          <a:p>
            <a:pPr eaLnBrk="1" hangingPunct="1">
              <a:defRPr/>
            </a:pPr>
            <a:r>
              <a:rPr lang="en-US" sz="2800" dirty="0" smtClean="0"/>
              <a:t>Quantum Mechanical Model</a:t>
            </a:r>
          </a:p>
          <a:p>
            <a:pPr eaLnBrk="1" hangingPunct="1">
              <a:buFont typeface="Wingdings" pitchFamily="2" charset="2"/>
              <a:buNone/>
              <a:defRPr/>
            </a:pPr>
            <a:endParaRPr lang="en-US" sz="2800" dirty="0" smtClean="0"/>
          </a:p>
          <a:p>
            <a:pPr eaLnBrk="1" hangingPunct="1">
              <a:defRPr/>
            </a:pPr>
            <a:r>
              <a:rPr lang="en-US" sz="2800" dirty="0" smtClean="0"/>
              <a:t>Mathematical model – based on probability</a:t>
            </a:r>
          </a:p>
          <a:p>
            <a:pPr eaLnBrk="1" hangingPunct="1">
              <a:buFont typeface="Wingdings" pitchFamily="2" charset="2"/>
              <a:buNone/>
              <a:defRPr/>
            </a:pPr>
            <a:endParaRPr lang="en-US" sz="2800" dirty="0" smtClean="0"/>
          </a:p>
          <a:p>
            <a:pPr eaLnBrk="1" hangingPunct="1">
              <a:defRPr/>
            </a:pPr>
            <a:r>
              <a:rPr lang="en-US" sz="2800" dirty="0" smtClean="0"/>
              <a:t>Predicts energy levels for an atom that can be pictured like Bohr’s orbits</a:t>
            </a:r>
          </a:p>
          <a:p>
            <a:pPr>
              <a:defRPr/>
            </a:pPr>
            <a:r>
              <a:rPr lang="en-US" sz="2800">
                <a:hlinkClick r:id="rId2"/>
              </a:rPr>
              <a:t>http://</a:t>
            </a:r>
            <a:r>
              <a:rPr lang="en-US" sz="2800" smtClean="0">
                <a:hlinkClick r:id="rId2"/>
              </a:rPr>
              <a:t>www.youtube.com/watch?v=Ic8OnvRonb0&amp;feature=fvst</a:t>
            </a:r>
            <a:endParaRPr lang="en-US" sz="2800" smtClean="0"/>
          </a:p>
          <a:p>
            <a:pPr>
              <a:defRPr/>
            </a:pPr>
            <a:endParaRPr lang="en-US" sz="2800" smtClean="0"/>
          </a:p>
          <a:p>
            <a:pPr eaLnBrk="1" hangingPunct="1">
              <a:buFont typeface="Wingdings" pitchFamily="2" charset="2"/>
              <a:buNone/>
              <a:defRPr/>
            </a:pPr>
            <a:endParaRPr lang="en-US" sz="2800" dirty="0" smtClean="0"/>
          </a:p>
          <a:p>
            <a:pPr eaLnBrk="1" hangingPunct="1">
              <a:defRPr/>
            </a:pPr>
            <a:r>
              <a:rPr lang="en-US" sz="2800" dirty="0" smtClean="0"/>
              <a:t>Only the PROBABILITY of finding an electron in a certain region of the atom is known</a:t>
            </a:r>
          </a:p>
          <a:p>
            <a:pPr eaLnBrk="1" hangingPunct="1">
              <a:defRPr/>
            </a:pPr>
            <a:endParaRPr lang="en-US" sz="2800" dirty="0" smtClean="0"/>
          </a:p>
          <a:p>
            <a:pPr eaLnBrk="1" hangingPunct="1">
              <a:buFont typeface="Wingdings" pitchFamily="2" charset="2"/>
              <a:buNone/>
              <a:defRPr/>
            </a:pPr>
            <a:endParaRPr lang="en-US" sz="2800" dirty="0" smtClean="0"/>
          </a:p>
        </p:txBody>
      </p:sp>
    </p:spTree>
    <p:extLst>
      <p:ext uri="{BB962C8B-B14F-4D97-AF65-F5344CB8AC3E}">
        <p14:creationId xmlns:p14="http://schemas.microsoft.com/office/powerpoint/2010/main" val="3219998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Electron Configurations</a:t>
            </a:r>
            <a:endParaRPr lang="en-US" dirty="0"/>
          </a:p>
        </p:txBody>
      </p:sp>
      <p:sp>
        <p:nvSpPr>
          <p:cNvPr id="3" name="Content Placeholder 2"/>
          <p:cNvSpPr>
            <a:spLocks noGrp="1"/>
          </p:cNvSpPr>
          <p:nvPr>
            <p:ph idx="1"/>
          </p:nvPr>
        </p:nvSpPr>
        <p:spPr/>
        <p:txBody>
          <a:bodyPr/>
          <a:lstStyle/>
          <a:p>
            <a:pPr marL="914400" lvl="1" indent="-457200">
              <a:buFont typeface="Arial" pitchFamily="34" charset="0"/>
              <a:buChar char="•"/>
            </a:pPr>
            <a:r>
              <a:rPr lang="en-US" sz="3200" dirty="0"/>
              <a:t>The Arrangement of electrons among the various sublevels of an atom. </a:t>
            </a:r>
          </a:p>
          <a:p>
            <a:pPr marL="914400" lvl="1" indent="-457200">
              <a:buFont typeface="Arial" pitchFamily="34" charset="0"/>
              <a:buChar char="•"/>
            </a:pPr>
            <a:r>
              <a:rPr lang="en-US" sz="3200" dirty="0"/>
              <a:t>Every Atom has A different Electron   Configuration</a:t>
            </a:r>
          </a:p>
          <a:p>
            <a:endParaRPr lang="en-US" dirty="0"/>
          </a:p>
        </p:txBody>
      </p:sp>
    </p:spTree>
    <p:extLst>
      <p:ext uri="{BB962C8B-B14F-4D97-AF65-F5344CB8AC3E}">
        <p14:creationId xmlns:p14="http://schemas.microsoft.com/office/powerpoint/2010/main" val="533430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Within energy levels there are sublevels, within sublevels there are orbitals</a:t>
            </a:r>
          </a:p>
        </p:txBody>
      </p:sp>
      <p:sp>
        <p:nvSpPr>
          <p:cNvPr id="3" name="Content Placeholder 2"/>
          <p:cNvSpPr>
            <a:spLocks noGrp="1"/>
          </p:cNvSpPr>
          <p:nvPr>
            <p:ph idx="1"/>
          </p:nvPr>
        </p:nvSpPr>
        <p:spPr/>
        <p:txBody>
          <a:bodyPr/>
          <a:lstStyle/>
          <a:p>
            <a:pPr marL="457200" indent="-457200"/>
            <a:r>
              <a:rPr lang="en-US" dirty="0"/>
              <a:t>Energy Level </a:t>
            </a:r>
          </a:p>
          <a:p>
            <a:pPr marL="457200" indent="-457200"/>
            <a:r>
              <a:rPr lang="en-US" dirty="0"/>
              <a:t>Within energy levels there are sublevels (</a:t>
            </a:r>
            <a:r>
              <a:rPr lang="en-US" dirty="0" err="1"/>
              <a:t>s,p,d</a:t>
            </a:r>
            <a:r>
              <a:rPr lang="en-US" dirty="0"/>
              <a:t> and f)</a:t>
            </a:r>
          </a:p>
          <a:p>
            <a:pPr marL="457200" indent="-457200"/>
            <a:r>
              <a:rPr lang="en-US" dirty="0"/>
              <a:t>Within sublevels there are </a:t>
            </a:r>
            <a:r>
              <a:rPr lang="en-US" dirty="0" err="1"/>
              <a:t>oribitals</a:t>
            </a:r>
            <a:endParaRPr lang="en-US" dirty="0"/>
          </a:p>
          <a:p>
            <a:endParaRPr lang="en-US" b="1" dirty="0"/>
          </a:p>
        </p:txBody>
      </p:sp>
    </p:spTree>
    <p:extLst>
      <p:ext uri="{BB962C8B-B14F-4D97-AF65-F5344CB8AC3E}">
        <p14:creationId xmlns:p14="http://schemas.microsoft.com/office/powerpoint/2010/main" val="2524411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464646"/>
                </a:solidFill>
              </a:rPr>
              <a:t>Each sublevel fills with electrons before moving to the next </a:t>
            </a:r>
            <a:r>
              <a:rPr lang="en-US" dirty="0" smtClean="0">
                <a:solidFill>
                  <a:srgbClr val="464646"/>
                </a:solidFill>
              </a:rPr>
              <a:t>sublevel</a:t>
            </a:r>
          </a:p>
          <a:p>
            <a:pPr lvl="0"/>
            <a:r>
              <a:rPr lang="en-US" b="1" dirty="0">
                <a:solidFill>
                  <a:srgbClr val="464646"/>
                </a:solidFill>
              </a:rPr>
              <a:t>Each orbital can contain a maximum of 2 electrons</a:t>
            </a:r>
          </a:p>
          <a:p>
            <a:endParaRPr lang="en-US" dirty="0"/>
          </a:p>
        </p:txBody>
      </p:sp>
    </p:spTree>
    <p:extLst>
      <p:ext uri="{BB962C8B-B14F-4D97-AF65-F5344CB8AC3E}">
        <p14:creationId xmlns:p14="http://schemas.microsoft.com/office/powerpoint/2010/main" val="19908813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8229600" cy="3925824"/>
        </p:xfrm>
        <a:graphic>
          <a:graphicData uri="http://schemas.openxmlformats.org/drawingml/2006/table">
            <a:tbl>
              <a:tblPr firstRow="1" firstCol="1" bandRow="1"/>
              <a:tblGrid>
                <a:gridCol w="2743200"/>
                <a:gridCol w="2743200"/>
                <a:gridCol w="2743200"/>
              </a:tblGrid>
              <a:tr h="419043">
                <a:tc>
                  <a:txBody>
                    <a:bodyPr/>
                    <a:lstStyle/>
                    <a:p>
                      <a:pPr marL="0" marR="0" algn="ctr">
                        <a:lnSpc>
                          <a:spcPct val="115000"/>
                        </a:lnSpc>
                        <a:spcBef>
                          <a:spcPts val="600"/>
                        </a:spcBef>
                        <a:spcAft>
                          <a:spcPts val="0"/>
                        </a:spcAft>
                      </a:pPr>
                      <a:r>
                        <a:rPr lang="en-US" sz="3200" dirty="0">
                          <a:effectLst/>
                          <a:latin typeface="Calibri"/>
                          <a:ea typeface="Calibri"/>
                          <a:cs typeface="Times New Roman"/>
                        </a:rPr>
                        <a:t>Principal Energy Level</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3200" dirty="0">
                          <a:effectLst/>
                          <a:latin typeface="Calibri"/>
                          <a:ea typeface="Calibri"/>
                          <a:cs typeface="Times New Roman"/>
                        </a:rPr>
                        <a:t># of Sublevels</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3200" dirty="0">
                          <a:effectLst/>
                          <a:latin typeface="Calibri"/>
                          <a:ea typeface="Calibri"/>
                          <a:cs typeface="Times New Roman"/>
                        </a:rPr>
                        <a:t>Sublevels available</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757">
                <a:tc>
                  <a:txBody>
                    <a:bodyPr/>
                    <a:lstStyle/>
                    <a:p>
                      <a:pPr marL="0" marR="0" algn="ctr">
                        <a:lnSpc>
                          <a:spcPct val="115000"/>
                        </a:lnSpc>
                        <a:spcBef>
                          <a:spcPts val="600"/>
                        </a:spcBef>
                        <a:spcAft>
                          <a:spcPts val="0"/>
                        </a:spcAft>
                      </a:pPr>
                      <a:r>
                        <a:rPr lang="en-US" sz="3200">
                          <a:effectLst/>
                          <a:latin typeface="Calibri"/>
                          <a:ea typeface="Calibri"/>
                          <a:cs typeface="Times New Roman"/>
                        </a:rPr>
                        <a:t>1</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3200" dirty="0">
                          <a:effectLst/>
                          <a:latin typeface="Calibri"/>
                          <a:ea typeface="Calibri"/>
                          <a:cs typeface="Times New Roman"/>
                        </a:rPr>
                        <a:t>1</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3200" dirty="0">
                          <a:effectLst/>
                          <a:latin typeface="Calibri"/>
                          <a:ea typeface="Calibri"/>
                          <a:cs typeface="Times New Roman"/>
                        </a:rPr>
                        <a:t>1s</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41">
                <a:tc>
                  <a:txBody>
                    <a:bodyPr/>
                    <a:lstStyle/>
                    <a:p>
                      <a:pPr marL="0" marR="0" algn="ctr">
                        <a:lnSpc>
                          <a:spcPct val="115000"/>
                        </a:lnSpc>
                        <a:spcBef>
                          <a:spcPts val="600"/>
                        </a:spcBef>
                        <a:spcAft>
                          <a:spcPts val="0"/>
                        </a:spcAft>
                      </a:pPr>
                      <a:r>
                        <a:rPr lang="en-US" sz="3200">
                          <a:effectLst/>
                          <a:latin typeface="Calibri"/>
                          <a:ea typeface="Calibri"/>
                          <a:cs typeface="Times New Roman"/>
                        </a:rPr>
                        <a:t>2</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3200" dirty="0">
                          <a:effectLst/>
                          <a:latin typeface="Calibri"/>
                          <a:ea typeface="Calibri"/>
                          <a:cs typeface="Times New Roman"/>
                        </a:rPr>
                        <a:t>2</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3200" dirty="0">
                          <a:effectLst/>
                          <a:latin typeface="Calibri"/>
                          <a:ea typeface="Calibri"/>
                          <a:cs typeface="Times New Roman"/>
                        </a:rPr>
                        <a:t>2s, 2p</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41">
                <a:tc>
                  <a:txBody>
                    <a:bodyPr/>
                    <a:lstStyle/>
                    <a:p>
                      <a:pPr marL="0" marR="0" algn="ctr">
                        <a:lnSpc>
                          <a:spcPct val="115000"/>
                        </a:lnSpc>
                        <a:spcBef>
                          <a:spcPts val="600"/>
                        </a:spcBef>
                        <a:spcAft>
                          <a:spcPts val="0"/>
                        </a:spcAft>
                      </a:pPr>
                      <a:r>
                        <a:rPr lang="en-US" sz="3200">
                          <a:effectLst/>
                          <a:latin typeface="Calibri"/>
                          <a:ea typeface="Calibri"/>
                          <a:cs typeface="Times New Roman"/>
                        </a:rPr>
                        <a:t>3</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3200">
                          <a:effectLst/>
                          <a:latin typeface="Calibri"/>
                          <a:ea typeface="Calibri"/>
                          <a:cs typeface="Times New Roman"/>
                        </a:rPr>
                        <a:t>3</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3200" dirty="0">
                          <a:effectLst/>
                          <a:latin typeface="Calibri"/>
                          <a:ea typeface="Calibri"/>
                          <a:cs typeface="Times New Roman"/>
                        </a:rPr>
                        <a:t>3s, 3p, 3d</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41">
                <a:tc>
                  <a:txBody>
                    <a:bodyPr/>
                    <a:lstStyle/>
                    <a:p>
                      <a:pPr marL="0" marR="0" algn="ctr">
                        <a:lnSpc>
                          <a:spcPct val="115000"/>
                        </a:lnSpc>
                        <a:spcBef>
                          <a:spcPts val="600"/>
                        </a:spcBef>
                        <a:spcAft>
                          <a:spcPts val="0"/>
                        </a:spcAft>
                      </a:pPr>
                      <a:r>
                        <a:rPr lang="en-US" sz="3200">
                          <a:effectLst/>
                          <a:latin typeface="Calibri"/>
                          <a:ea typeface="Calibri"/>
                          <a:cs typeface="Times New Roman"/>
                        </a:rPr>
                        <a:t>4</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3200" dirty="0">
                          <a:effectLst/>
                          <a:latin typeface="Calibri"/>
                          <a:ea typeface="Calibri"/>
                          <a:cs typeface="Times New Roman"/>
                        </a:rPr>
                        <a:t>4</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3200" dirty="0">
                          <a:effectLst/>
                          <a:latin typeface="Calibri"/>
                          <a:ea typeface="Calibri"/>
                          <a:cs typeface="Times New Roman"/>
                        </a:rPr>
                        <a:t>4s, 4p, 4d, 4f</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41">
                <a:tc>
                  <a:txBody>
                    <a:bodyPr/>
                    <a:lstStyle/>
                    <a:p>
                      <a:pPr marL="0" marR="0" algn="ctr">
                        <a:lnSpc>
                          <a:spcPct val="115000"/>
                        </a:lnSpc>
                        <a:spcBef>
                          <a:spcPts val="600"/>
                        </a:spcBef>
                        <a:spcAft>
                          <a:spcPts val="0"/>
                        </a:spcAft>
                      </a:pPr>
                      <a:r>
                        <a:rPr lang="en-US" sz="3200">
                          <a:effectLst/>
                          <a:latin typeface="Calibri"/>
                          <a:ea typeface="Calibri"/>
                          <a:cs typeface="Times New Roman"/>
                        </a:rPr>
                        <a:t>5</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1200"/>
                        </a:spcBef>
                        <a:spcAft>
                          <a:spcPts val="0"/>
                        </a:spcAft>
                      </a:pPr>
                      <a:r>
                        <a:rPr lang="en-US" sz="3200">
                          <a:effectLst/>
                          <a:latin typeface="Calibri"/>
                          <a:ea typeface="Calibri"/>
                          <a:cs typeface="Times New Roman"/>
                        </a:rPr>
                        <a:t>5</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600"/>
                        </a:spcBef>
                        <a:spcAft>
                          <a:spcPts val="0"/>
                        </a:spcAft>
                      </a:pPr>
                      <a:r>
                        <a:rPr lang="en-US" sz="3200" dirty="0">
                          <a:effectLst/>
                          <a:latin typeface="Calibri"/>
                          <a:ea typeface="Calibri"/>
                          <a:cs typeface="Times New Roman"/>
                        </a:rPr>
                        <a:t>5s, 5p, 5d, 5f</a:t>
                      </a:r>
                    </a:p>
                  </a:txBody>
                  <a:tcPr marL="92815" marR="928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58672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6781800" cy="3785616"/>
        </p:xfrm>
        <a:graphic>
          <a:graphicData uri="http://schemas.openxmlformats.org/drawingml/2006/table">
            <a:tbl>
              <a:tblPr firstRow="1" firstCol="1" bandRow="1"/>
              <a:tblGrid>
                <a:gridCol w="2260600"/>
                <a:gridCol w="2260600"/>
                <a:gridCol w="2260600"/>
              </a:tblGrid>
              <a:tr h="1198930">
                <a:tc>
                  <a:txBody>
                    <a:bodyPr/>
                    <a:lstStyle/>
                    <a:p>
                      <a:pPr marL="0" marR="0" algn="ctr">
                        <a:lnSpc>
                          <a:spcPct val="115000"/>
                        </a:lnSpc>
                        <a:spcBef>
                          <a:spcPts val="0"/>
                        </a:spcBef>
                        <a:spcAft>
                          <a:spcPts val="0"/>
                        </a:spcAft>
                      </a:pPr>
                      <a:r>
                        <a:rPr lang="en-US" sz="3600" dirty="0">
                          <a:effectLst/>
                          <a:latin typeface="Calibri"/>
                          <a:ea typeface="Calibri"/>
                          <a:cs typeface="Times New Roman"/>
                        </a:rPr>
                        <a:t>Sublevel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Max # of electrons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Number of </a:t>
                      </a:r>
                    </a:p>
                    <a:p>
                      <a:pPr marL="0" marR="0" algn="ctr">
                        <a:lnSpc>
                          <a:spcPct val="115000"/>
                        </a:lnSpc>
                        <a:spcBef>
                          <a:spcPts val="0"/>
                        </a:spcBef>
                        <a:spcAft>
                          <a:spcPts val="0"/>
                        </a:spcAft>
                      </a:pPr>
                      <a:r>
                        <a:rPr lang="en-US" sz="3600" dirty="0">
                          <a:effectLst/>
                          <a:latin typeface="Calibri"/>
                          <a:ea typeface="Calibri"/>
                          <a:cs typeface="Times New Roman"/>
                        </a:rPr>
                        <a:t>Orbitals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47">
                <a:tc>
                  <a:txBody>
                    <a:bodyPr/>
                    <a:lstStyle/>
                    <a:p>
                      <a:pPr marL="0" marR="0" algn="ctr">
                        <a:lnSpc>
                          <a:spcPct val="115000"/>
                        </a:lnSpc>
                        <a:spcBef>
                          <a:spcPts val="0"/>
                        </a:spcBef>
                        <a:spcAft>
                          <a:spcPts val="0"/>
                        </a:spcAft>
                      </a:pPr>
                      <a:r>
                        <a:rPr lang="en-US" sz="3600" dirty="0">
                          <a:effectLst/>
                          <a:latin typeface="Calibri"/>
                          <a:ea typeface="Calibri"/>
                          <a:cs typeface="Times New Roman"/>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47">
                <a:tc>
                  <a:txBody>
                    <a:bodyPr/>
                    <a:lstStyle/>
                    <a:p>
                      <a:pPr marL="0" marR="0" algn="ctr">
                        <a:lnSpc>
                          <a:spcPct val="115000"/>
                        </a:lnSpc>
                        <a:spcBef>
                          <a:spcPts val="0"/>
                        </a:spcBef>
                        <a:spcAft>
                          <a:spcPts val="0"/>
                        </a:spcAft>
                      </a:pPr>
                      <a:r>
                        <a:rPr lang="en-US" sz="3600">
                          <a:effectLst/>
                          <a:latin typeface="Calibri"/>
                          <a:ea typeface="Calibri"/>
                          <a:cs typeface="Times New Roman"/>
                        </a:rPr>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47">
                <a:tc>
                  <a:txBody>
                    <a:bodyPr/>
                    <a:lstStyle/>
                    <a:p>
                      <a:pPr marL="0" marR="0" algn="ctr">
                        <a:lnSpc>
                          <a:spcPct val="115000"/>
                        </a:lnSpc>
                        <a:spcBef>
                          <a:spcPts val="0"/>
                        </a:spcBef>
                        <a:spcAft>
                          <a:spcPts val="0"/>
                        </a:spcAft>
                      </a:pPr>
                      <a:r>
                        <a:rPr lang="en-US" sz="3600" dirty="0">
                          <a:effectLst/>
                          <a:latin typeface="Calibri"/>
                          <a:ea typeface="Calibri"/>
                          <a:cs typeface="Times New Roman"/>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347">
                <a:tc>
                  <a:txBody>
                    <a:bodyPr/>
                    <a:lstStyle/>
                    <a:p>
                      <a:pPr marL="0" marR="0" algn="ctr">
                        <a:lnSpc>
                          <a:spcPct val="115000"/>
                        </a:lnSpc>
                        <a:spcBef>
                          <a:spcPts val="0"/>
                        </a:spcBef>
                        <a:spcAft>
                          <a:spcPts val="0"/>
                        </a:spcAft>
                      </a:pPr>
                      <a:r>
                        <a:rPr lang="en-US" sz="3600">
                          <a:effectLst/>
                          <a:latin typeface="Calibri"/>
                          <a:ea typeface="Calibri"/>
                          <a:cs typeface="Times New Roman"/>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0210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457200" y="1600200"/>
          <a:ext cx="6705600" cy="3785616"/>
        </p:xfrm>
        <a:graphic>
          <a:graphicData uri="http://schemas.openxmlformats.org/drawingml/2006/table">
            <a:tbl>
              <a:tblPr firstRow="1" firstCol="1" bandRow="1"/>
              <a:tblGrid>
                <a:gridCol w="2235200"/>
                <a:gridCol w="2235200"/>
                <a:gridCol w="2235200"/>
              </a:tblGrid>
              <a:tr h="1220017">
                <a:tc>
                  <a:txBody>
                    <a:bodyPr/>
                    <a:lstStyle/>
                    <a:p>
                      <a:pPr marL="0" marR="0" algn="ctr">
                        <a:lnSpc>
                          <a:spcPct val="115000"/>
                        </a:lnSpc>
                        <a:spcBef>
                          <a:spcPts val="0"/>
                        </a:spcBef>
                        <a:spcAft>
                          <a:spcPts val="0"/>
                        </a:spcAft>
                      </a:pPr>
                      <a:r>
                        <a:rPr lang="en-US" sz="3600" dirty="0">
                          <a:effectLst/>
                          <a:latin typeface="Calibri"/>
                          <a:ea typeface="Calibri"/>
                          <a:cs typeface="Times New Roman"/>
                        </a:rPr>
                        <a:t>Sublevel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Max # of electrons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Number of </a:t>
                      </a:r>
                    </a:p>
                    <a:p>
                      <a:pPr marL="0" marR="0" algn="ctr">
                        <a:lnSpc>
                          <a:spcPct val="115000"/>
                        </a:lnSpc>
                        <a:spcBef>
                          <a:spcPts val="0"/>
                        </a:spcBef>
                        <a:spcAft>
                          <a:spcPts val="0"/>
                        </a:spcAft>
                      </a:pPr>
                      <a:r>
                        <a:rPr lang="en-US" sz="3600" dirty="0">
                          <a:effectLst/>
                          <a:latin typeface="Calibri"/>
                          <a:ea typeface="Calibri"/>
                          <a:cs typeface="Times New Roman"/>
                        </a:rPr>
                        <a:t>Orbitals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446">
                <a:tc>
                  <a:txBody>
                    <a:bodyPr/>
                    <a:lstStyle/>
                    <a:p>
                      <a:pPr marL="0" marR="0" algn="ctr">
                        <a:lnSpc>
                          <a:spcPct val="115000"/>
                        </a:lnSpc>
                        <a:spcBef>
                          <a:spcPts val="0"/>
                        </a:spcBef>
                        <a:spcAft>
                          <a:spcPts val="0"/>
                        </a:spcAft>
                      </a:pPr>
                      <a:r>
                        <a:rPr lang="en-US" sz="3600" dirty="0">
                          <a:effectLst/>
                          <a:latin typeface="Calibri"/>
                          <a:ea typeface="Calibri"/>
                          <a:cs typeface="Times New Roman"/>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smtClean="0">
                          <a:effectLst/>
                          <a:latin typeface="Calibri"/>
                          <a:ea typeface="Calibri"/>
                          <a:cs typeface="Times New Roman"/>
                        </a:rPr>
                        <a:t>2</a:t>
                      </a:r>
                      <a:r>
                        <a:rPr lang="en-US" sz="3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smtClean="0">
                          <a:effectLst/>
                          <a:latin typeface="Calibri"/>
                          <a:ea typeface="Calibri"/>
                          <a:cs typeface="Times New Roman"/>
                        </a:rPr>
                        <a:t>1</a:t>
                      </a:r>
                      <a:r>
                        <a:rPr lang="en-US" sz="3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446">
                <a:tc>
                  <a:txBody>
                    <a:bodyPr/>
                    <a:lstStyle/>
                    <a:p>
                      <a:pPr marL="0" marR="0" algn="ctr">
                        <a:lnSpc>
                          <a:spcPct val="115000"/>
                        </a:lnSpc>
                        <a:spcBef>
                          <a:spcPts val="0"/>
                        </a:spcBef>
                        <a:spcAft>
                          <a:spcPts val="0"/>
                        </a:spcAft>
                      </a:pPr>
                      <a:r>
                        <a:rPr lang="en-US" sz="3600" dirty="0">
                          <a:effectLst/>
                          <a:latin typeface="Calibri"/>
                          <a:ea typeface="Calibri"/>
                          <a:cs typeface="Times New Roman"/>
                        </a:rPr>
                        <a:t>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smtClean="0">
                          <a:effectLst/>
                          <a:latin typeface="Calibri"/>
                          <a:ea typeface="Calibri"/>
                          <a:cs typeface="Times New Roman"/>
                        </a:rPr>
                        <a:t>3</a:t>
                      </a:r>
                      <a:r>
                        <a:rPr lang="en-US" sz="3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446">
                <a:tc>
                  <a:txBody>
                    <a:bodyPr/>
                    <a:lstStyle/>
                    <a:p>
                      <a:pPr marL="0" marR="0" algn="ctr">
                        <a:lnSpc>
                          <a:spcPct val="115000"/>
                        </a:lnSpc>
                        <a:spcBef>
                          <a:spcPts val="0"/>
                        </a:spcBef>
                        <a:spcAft>
                          <a:spcPts val="0"/>
                        </a:spcAft>
                      </a:pPr>
                      <a:r>
                        <a:rPr lang="en-US" sz="3600">
                          <a:effectLst/>
                          <a:latin typeface="Calibri"/>
                          <a:ea typeface="Calibri"/>
                          <a:cs typeface="Times New Roman"/>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a:effectLst/>
                          <a:latin typeface="Calibri"/>
                          <a:ea typeface="Calibri"/>
                          <a:cs typeface="Times New Roman"/>
                        </a:rPr>
                        <a:t> </a:t>
                      </a:r>
                      <a:r>
                        <a:rPr lang="en-US" sz="3600" dirty="0" smtClean="0">
                          <a:effectLst/>
                          <a:latin typeface="Calibri"/>
                          <a:ea typeface="Calibri"/>
                          <a:cs typeface="Times New Roman"/>
                        </a:rPr>
                        <a:t>10</a:t>
                      </a:r>
                      <a:endParaRPr lang="en-US" sz="3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smtClean="0">
                          <a:effectLst/>
                          <a:latin typeface="Calibri"/>
                          <a:ea typeface="Calibri"/>
                          <a:cs typeface="Times New Roman"/>
                        </a:rPr>
                        <a:t>5</a:t>
                      </a:r>
                      <a:r>
                        <a:rPr lang="en-US" sz="36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8446">
                <a:tc>
                  <a:txBody>
                    <a:bodyPr/>
                    <a:lstStyle/>
                    <a:p>
                      <a:pPr marL="0" marR="0" algn="ctr">
                        <a:lnSpc>
                          <a:spcPct val="115000"/>
                        </a:lnSpc>
                        <a:spcBef>
                          <a:spcPts val="0"/>
                        </a:spcBef>
                        <a:spcAft>
                          <a:spcPts val="0"/>
                        </a:spcAft>
                      </a:pPr>
                      <a:r>
                        <a:rPr lang="en-US" sz="3600">
                          <a:effectLst/>
                          <a:latin typeface="Calibri"/>
                          <a:ea typeface="Calibri"/>
                          <a:cs typeface="Times New Roman"/>
                        </a:rPr>
                        <a:t>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smtClean="0">
                          <a:effectLst/>
                          <a:latin typeface="Calibri"/>
                          <a:ea typeface="Calibri"/>
                          <a:cs typeface="Times New Roman"/>
                        </a:rPr>
                        <a:t>14</a:t>
                      </a:r>
                      <a:r>
                        <a:rPr lang="en-US" sz="36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3600" dirty="0" smtClean="0">
                          <a:effectLst/>
                          <a:latin typeface="Calibri"/>
                          <a:ea typeface="Calibri"/>
                          <a:cs typeface="Times New Roman"/>
                        </a:rPr>
                        <a:t>7</a:t>
                      </a:r>
                      <a:endParaRPr lang="en-US" sz="3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752898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periodic%20table%20with%20electron%20configu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3611" y="15025"/>
            <a:ext cx="9144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4134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525963"/>
          </a:xfrm>
        </p:spPr>
        <p:txBody>
          <a:bodyPr/>
          <a:lstStyle/>
          <a:p>
            <a:r>
              <a:rPr lang="en-US" i="1" dirty="0"/>
              <a:t>sharp</a:t>
            </a:r>
            <a:r>
              <a:rPr lang="en-US" dirty="0"/>
              <a:t>, </a:t>
            </a:r>
            <a:r>
              <a:rPr lang="en-US" i="1" dirty="0"/>
              <a:t>principal</a:t>
            </a:r>
            <a:r>
              <a:rPr lang="en-US" dirty="0"/>
              <a:t>, </a:t>
            </a:r>
            <a:r>
              <a:rPr lang="en-US" i="1" dirty="0"/>
              <a:t>diffuse</a:t>
            </a:r>
            <a:r>
              <a:rPr lang="en-US" dirty="0"/>
              <a:t>, and </a:t>
            </a:r>
            <a:r>
              <a:rPr lang="en-US" i="1" dirty="0"/>
              <a:t>fundamental</a:t>
            </a:r>
            <a:endParaRPr lang="en-US" dirty="0"/>
          </a:p>
        </p:txBody>
      </p:sp>
      <p:sp>
        <p:nvSpPr>
          <p:cNvPr id="3" name="Title 2"/>
          <p:cNvSpPr>
            <a:spLocks noGrp="1"/>
          </p:cNvSpPr>
          <p:nvPr>
            <p:ph type="title"/>
          </p:nvPr>
        </p:nvSpPr>
        <p:spPr/>
        <p:txBody>
          <a:bodyPr/>
          <a:lstStyle/>
          <a:p>
            <a:r>
              <a:rPr lang="en-US" dirty="0" smtClean="0"/>
              <a:t>Single Electron Orbital Shapes</a:t>
            </a:r>
            <a:endParaRPr lang="en-US" dirty="0"/>
          </a:p>
        </p:txBody>
      </p:sp>
      <p:pic>
        <p:nvPicPr>
          <p:cNvPr id="1026" name="Picture 2" descr="http://chemwiki.ucdavis.edu/@api/deki/files/4826/=Single_electron_orbit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13" y="2438400"/>
            <a:ext cx="643890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898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Wave nature of </a:t>
            </a:r>
            <a:r>
              <a:rPr lang="en-US" b="1" dirty="0" smtClean="0"/>
              <a:t>light- Electromagnetic radiation is a form of energy that exhibits wavelike behavior as it travels through space.</a:t>
            </a:r>
          </a:p>
          <a:p>
            <a:r>
              <a:rPr lang="en-US" b="1" dirty="0" smtClean="0"/>
              <a:t>All electromagnetic waves travel at the speed of light (3.00 X 10</a:t>
            </a:r>
            <a:r>
              <a:rPr lang="en-US" b="1" baseline="30000" dirty="0" smtClean="0"/>
              <a:t>8 </a:t>
            </a:r>
            <a:r>
              <a:rPr lang="en-US" b="1" dirty="0" smtClean="0"/>
              <a:t>m/s in a vacuum).</a:t>
            </a:r>
          </a:p>
          <a:p>
            <a:r>
              <a:rPr lang="en-US" b="1" dirty="0" smtClean="0"/>
              <a:t>C = </a:t>
            </a:r>
            <a:r>
              <a:rPr lang="el-GR" b="1" dirty="0" smtClean="0"/>
              <a:t>λ</a:t>
            </a:r>
            <a:r>
              <a:rPr lang="en-US" b="1" dirty="0" smtClean="0"/>
              <a:t>v</a:t>
            </a:r>
            <a:endParaRPr lang="en-US" dirty="0"/>
          </a:p>
          <a:p>
            <a:endParaRPr lang="en-US" dirty="0"/>
          </a:p>
        </p:txBody>
      </p:sp>
    </p:spTree>
    <p:extLst>
      <p:ext uri="{BB962C8B-B14F-4D97-AF65-F5344CB8AC3E}">
        <p14:creationId xmlns:p14="http://schemas.microsoft.com/office/powerpoint/2010/main" val="30248072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50" name="Picture 2" descr="http://3.bp.blogspot.com/_Y1xTrEn3pwg/TCs34b94VfI/AAAAAAAACPA/v4FkDXW6iAM/s1600/OrbitalNa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143000"/>
            <a:ext cx="69088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1057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525963"/>
          </a:xfrm>
        </p:spPr>
        <p:txBody>
          <a:bodyPr/>
          <a:lstStyle/>
          <a:p>
            <a:r>
              <a:rPr lang="en-US" i="1" dirty="0"/>
              <a:t>sharp</a:t>
            </a:r>
            <a:r>
              <a:rPr lang="en-US" dirty="0"/>
              <a:t>, </a:t>
            </a:r>
            <a:r>
              <a:rPr lang="en-US" i="1" dirty="0"/>
              <a:t>principal</a:t>
            </a:r>
            <a:r>
              <a:rPr lang="en-US" dirty="0"/>
              <a:t>, </a:t>
            </a:r>
            <a:r>
              <a:rPr lang="en-US" i="1" dirty="0"/>
              <a:t>diffuse</a:t>
            </a:r>
            <a:r>
              <a:rPr lang="en-US" dirty="0"/>
              <a:t>, and </a:t>
            </a:r>
            <a:r>
              <a:rPr lang="en-US" i="1" dirty="0"/>
              <a:t>fundamental</a:t>
            </a:r>
            <a:endParaRPr lang="en-US" dirty="0"/>
          </a:p>
        </p:txBody>
      </p:sp>
      <p:sp>
        <p:nvSpPr>
          <p:cNvPr id="3" name="Title 2"/>
          <p:cNvSpPr>
            <a:spLocks noGrp="1"/>
          </p:cNvSpPr>
          <p:nvPr>
            <p:ph type="title"/>
          </p:nvPr>
        </p:nvSpPr>
        <p:spPr/>
        <p:txBody>
          <a:bodyPr/>
          <a:lstStyle/>
          <a:p>
            <a:r>
              <a:rPr lang="en-US" dirty="0" smtClean="0"/>
              <a:t>Single Electron Orbital Shapes</a:t>
            </a:r>
            <a:endParaRPr lang="en-US" dirty="0"/>
          </a:p>
        </p:txBody>
      </p:sp>
      <p:pic>
        <p:nvPicPr>
          <p:cNvPr id="1026" name="Picture 2" descr="http://chemwiki.ucdavis.edu/@api/deki/files/4826/=Single_electron_orbita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13" y="2438400"/>
            <a:ext cx="643890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8987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2718" t="67260" r="34456" b="9783"/>
          <a:stretch/>
        </p:blipFill>
        <p:spPr bwMode="auto">
          <a:xfrm>
            <a:off x="304799" y="685800"/>
            <a:ext cx="8738907" cy="549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779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Orbital Notation</a:t>
            </a:r>
            <a:endParaRPr lang="en-US" dirty="0" smtClean="0"/>
          </a:p>
        </p:txBody>
      </p:sp>
      <p:sp>
        <p:nvSpPr>
          <p:cNvPr id="16387" name="Rectangle 3"/>
          <p:cNvSpPr>
            <a:spLocks noGrp="1" noChangeArrowheads="1"/>
          </p:cNvSpPr>
          <p:nvPr>
            <p:ph type="body" idx="1"/>
          </p:nvPr>
        </p:nvSpPr>
        <p:spPr/>
        <p:txBody>
          <a:bodyPr/>
          <a:lstStyle/>
          <a:p>
            <a:pPr eaLnBrk="1" hangingPunct="1">
              <a:defRPr/>
            </a:pPr>
            <a:r>
              <a:rPr lang="en-US" dirty="0" smtClean="0"/>
              <a:t>Visual representation of how e</a:t>
            </a:r>
            <a:r>
              <a:rPr lang="en-US" baseline="40000" dirty="0" smtClean="0"/>
              <a:t>-</a:t>
            </a:r>
            <a:r>
              <a:rPr lang="en-US" dirty="0" smtClean="0"/>
              <a:t> are placed in orbitals</a:t>
            </a:r>
          </a:p>
          <a:p>
            <a:pPr eaLnBrk="1" hangingPunct="1">
              <a:defRPr/>
            </a:pPr>
            <a:endParaRPr lang="en-US" dirty="0" smtClean="0"/>
          </a:p>
          <a:p>
            <a:pPr eaLnBrk="1" hangingPunct="1">
              <a:defRPr/>
            </a:pPr>
            <a:r>
              <a:rPr lang="en-US" dirty="0" smtClean="0"/>
              <a:t>In an orbital e</a:t>
            </a:r>
            <a:r>
              <a:rPr lang="en-US" baseline="40000" dirty="0" smtClean="0"/>
              <a:t>-</a:t>
            </a:r>
            <a:r>
              <a:rPr lang="en-US" dirty="0" smtClean="0"/>
              <a:t> have opposite spins</a:t>
            </a:r>
          </a:p>
          <a:p>
            <a:pPr eaLnBrk="1" hangingPunct="1">
              <a:defRPr/>
            </a:pPr>
            <a:endParaRPr lang="en-US" dirty="0" smtClean="0"/>
          </a:p>
          <a:p>
            <a:pPr eaLnBrk="1" hangingPunct="1">
              <a:defRPr/>
            </a:pPr>
            <a:r>
              <a:rPr lang="en-US" dirty="0" smtClean="0"/>
              <a:t>Electrons are represented by arrows</a:t>
            </a:r>
          </a:p>
          <a:p>
            <a:pPr eaLnBrk="1" hangingPunct="1">
              <a:buFont typeface="Wingdings" pitchFamily="2" charset="2"/>
              <a:buNone/>
              <a:defRPr/>
            </a:pPr>
            <a:endParaRPr lang="en-US" dirty="0" smtClean="0"/>
          </a:p>
        </p:txBody>
      </p:sp>
      <p:pic>
        <p:nvPicPr>
          <p:cNvPr id="25602" name="Picture 2" descr="http://www.totallyatomic.org/bigchem/200things/orbital_no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029200"/>
            <a:ext cx="716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31068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strVal val="#ppt_w*0.05"/>
                                          </p:val>
                                        </p:tav>
                                        <p:tav tm="100000">
                                          <p:val>
                                            <p:strVal val="#ppt_w"/>
                                          </p:val>
                                        </p:tav>
                                      </p:tavLst>
                                    </p:anim>
                                    <p:anim calcmode="lin" valueType="num">
                                      <p:cBhvr>
                                        <p:cTn id="8" dur="500" fill="hold"/>
                                        <p:tgtEl>
                                          <p:spTgt spid="25602"/>
                                        </p:tgtEl>
                                        <p:attrNameLst>
                                          <p:attrName>ppt_h</p:attrName>
                                        </p:attrNameLst>
                                      </p:cBhvr>
                                      <p:tavLst>
                                        <p:tav tm="0">
                                          <p:val>
                                            <p:strVal val="#ppt_h"/>
                                          </p:val>
                                        </p:tav>
                                        <p:tav tm="100000">
                                          <p:val>
                                            <p:strVal val="#ppt_h"/>
                                          </p:val>
                                        </p:tav>
                                      </p:tavLst>
                                    </p:anim>
                                    <p:anim calcmode="lin" valueType="num">
                                      <p:cBhvr>
                                        <p:cTn id="9" dur="500" fill="hold"/>
                                        <p:tgtEl>
                                          <p:spTgt spid="25602"/>
                                        </p:tgtEl>
                                        <p:attrNameLst>
                                          <p:attrName>ppt_x</p:attrName>
                                        </p:attrNameLst>
                                      </p:cBhvr>
                                      <p:tavLst>
                                        <p:tav tm="0">
                                          <p:val>
                                            <p:strVal val="#ppt_x-.2"/>
                                          </p:val>
                                        </p:tav>
                                        <p:tav tm="100000">
                                          <p:val>
                                            <p:strVal val="#ppt_x"/>
                                          </p:val>
                                        </p:tav>
                                      </p:tavLst>
                                    </p:anim>
                                    <p:anim calcmode="lin" valueType="num">
                                      <p:cBhvr>
                                        <p:cTn id="10" dur="500" fill="hold"/>
                                        <p:tgtEl>
                                          <p:spTgt spid="25602"/>
                                        </p:tgtEl>
                                        <p:attrNameLst>
                                          <p:attrName>ppt_y</p:attrName>
                                        </p:attrNameLst>
                                      </p:cBhvr>
                                      <p:tavLst>
                                        <p:tav tm="0">
                                          <p:val>
                                            <p:strVal val="#ppt_y"/>
                                          </p:val>
                                        </p:tav>
                                        <p:tav tm="100000">
                                          <p:val>
                                            <p:strVal val="#ppt_y"/>
                                          </p:val>
                                        </p:tav>
                                      </p:tavLst>
                                    </p:anim>
                                    <p:animEffect transition="in" filter="fade">
                                      <p:cBhvr>
                                        <p:cTn id="11"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dirty="0"/>
              <a:t>Notation tells us the PEL, type of sublevel and the # of e</a:t>
            </a:r>
            <a:r>
              <a:rPr lang="en-US" b="1" baseline="30000" dirty="0"/>
              <a:t>-</a:t>
            </a:r>
            <a:r>
              <a:rPr lang="en-US" b="1" dirty="0"/>
              <a:t> in that sublevel</a:t>
            </a:r>
            <a:endParaRPr lang="en-US" dirty="0"/>
          </a:p>
          <a:p>
            <a:pPr lvl="0"/>
            <a:r>
              <a:rPr lang="en-US" b="1" dirty="0"/>
              <a:t>Ex: 1s</a:t>
            </a:r>
            <a:r>
              <a:rPr lang="en-US" b="1" baseline="30000" dirty="0"/>
              <a:t>2</a:t>
            </a:r>
            <a:r>
              <a:rPr lang="en-US" b="1" dirty="0"/>
              <a:t>2s</a:t>
            </a:r>
            <a:r>
              <a:rPr lang="en-US" b="1" baseline="30000" dirty="0"/>
              <a:t>2</a:t>
            </a:r>
            <a:r>
              <a:rPr lang="en-US" b="1" dirty="0"/>
              <a:t>2p</a:t>
            </a:r>
            <a:r>
              <a:rPr lang="en-US" b="1" baseline="30000" dirty="0"/>
              <a:t>4</a:t>
            </a:r>
            <a:endParaRPr lang="en-US" dirty="0"/>
          </a:p>
          <a:p>
            <a:endParaRPr lang="en-US" dirty="0"/>
          </a:p>
        </p:txBody>
      </p:sp>
    </p:spTree>
    <p:extLst>
      <p:ext uri="{BB962C8B-B14F-4D97-AF65-F5344CB8AC3E}">
        <p14:creationId xmlns:p14="http://schemas.microsoft.com/office/powerpoint/2010/main" val="4040709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Because low energy systems are more stable than high energy systems, electrons in an </a:t>
            </a:r>
          </a:p>
          <a:p>
            <a:r>
              <a:rPr lang="en-US" dirty="0"/>
              <a:t> </a:t>
            </a:r>
            <a:r>
              <a:rPr lang="en-US" dirty="0" smtClean="0"/>
              <a:t>Atom </a:t>
            </a:r>
            <a:r>
              <a:rPr lang="en-US" dirty="0"/>
              <a:t>Tend to assume the arrangement that gives the lowest possible energy. This is </a:t>
            </a:r>
          </a:p>
          <a:p>
            <a:r>
              <a:rPr lang="en-US" dirty="0"/>
              <a:t>             Called The </a:t>
            </a:r>
            <a:r>
              <a:rPr lang="en-US" b="1" i="1" u="sng" dirty="0"/>
              <a:t>Ground </a:t>
            </a:r>
            <a:r>
              <a:rPr lang="en-US" b="1" i="1" u="sng" dirty="0" smtClean="0"/>
              <a:t>State</a:t>
            </a:r>
            <a:r>
              <a:rPr lang="en-US" dirty="0"/>
              <a:t>.</a:t>
            </a:r>
          </a:p>
        </p:txBody>
      </p:sp>
    </p:spTree>
    <p:extLst>
      <p:ext uri="{BB962C8B-B14F-4D97-AF65-F5344CB8AC3E}">
        <p14:creationId xmlns:p14="http://schemas.microsoft.com/office/powerpoint/2010/main" val="5399600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Aufbrau</a:t>
            </a:r>
            <a:r>
              <a:rPr lang="en-US" b="1" dirty="0"/>
              <a:t> Principle- each electron occupies the lowest energy orbital available</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32833" t="19502" r="55971" b="58313"/>
          <a:stretch/>
        </p:blipFill>
        <p:spPr bwMode="auto">
          <a:xfrm>
            <a:off x="-23611" y="2133600"/>
            <a:ext cx="3733800" cy="3519533"/>
          </a:xfrm>
          <a:prstGeom prst="rect">
            <a:avLst/>
          </a:prstGeom>
          <a:noFill/>
          <a:ln>
            <a:noFill/>
          </a:ln>
          <a:effectLst/>
          <a:extLst>
            <a:ext uri="{53640926-AAD7-44D8-BBD7-CCE9431645EC}">
              <a14:shadowObscured xmlns:a14="http://schemas.microsoft.com/office/drawing/2010/main"/>
            </a:ext>
          </a:extLst>
        </p:spPr>
      </p:pic>
      <p:pic>
        <p:nvPicPr>
          <p:cNvPr id="5" name="Picture 4"/>
          <p:cNvPicPr/>
          <p:nvPr/>
        </p:nvPicPr>
        <p:blipFill rotWithShape="1">
          <a:blip r:embed="rId2">
            <a:extLst>
              <a:ext uri="{28A0092B-C50C-407E-A947-70E740481C1C}">
                <a14:useLocalDpi xmlns:a14="http://schemas.microsoft.com/office/drawing/2010/main" val="0"/>
              </a:ext>
            </a:extLst>
          </a:blip>
          <a:srcRect l="32717" t="41954" r="56087" b="47433"/>
          <a:stretch/>
        </p:blipFill>
        <p:spPr bwMode="auto">
          <a:xfrm>
            <a:off x="4343400" y="2895600"/>
            <a:ext cx="3505200" cy="2297940"/>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6922721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21154" t="44871" r="39743" b="22436"/>
          <a:stretch/>
        </p:blipFill>
        <p:spPr bwMode="auto">
          <a:xfrm>
            <a:off x="152400" y="1524000"/>
            <a:ext cx="6134100" cy="43434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2"/>
          <a:srcRect l="60257" t="44659" r="22916" b="41879"/>
          <a:stretch/>
        </p:blipFill>
        <p:spPr bwMode="auto">
          <a:xfrm>
            <a:off x="4267200" y="3505200"/>
            <a:ext cx="4038600" cy="28460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1041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electronconfiguration.info/Images/periodic-table-electron-config-terms.gi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9287" y="2420144"/>
            <a:ext cx="5305425" cy="2886075"/>
          </a:xfrm>
          <a:prstGeom prst="rect">
            <a:avLst/>
          </a:prstGeom>
          <a:noFill/>
          <a:ln>
            <a:noFill/>
          </a:ln>
        </p:spPr>
      </p:pic>
    </p:spTree>
    <p:extLst>
      <p:ext uri="{BB962C8B-B14F-4D97-AF65-F5344CB8AC3E}">
        <p14:creationId xmlns:p14="http://schemas.microsoft.com/office/powerpoint/2010/main" val="6703079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14103" t="39957" r="36859" b="20940"/>
          <a:stretch/>
        </p:blipFill>
        <p:spPr bwMode="auto">
          <a:xfrm>
            <a:off x="1066800" y="304800"/>
            <a:ext cx="6400800" cy="3622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2998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429000"/>
            <a:ext cx="8382000" cy="2697163"/>
          </a:xfrm>
        </p:spPr>
        <p:txBody>
          <a:bodyPr/>
          <a:lstStyle/>
          <a:p>
            <a:r>
              <a:rPr lang="en-US" dirty="0" smtClean="0"/>
              <a:t>1. 6.12 X 10</a:t>
            </a:r>
            <a:r>
              <a:rPr lang="en-US" baseline="30000" dirty="0" smtClean="0"/>
              <a:t>14</a:t>
            </a:r>
            <a:r>
              <a:rPr lang="en-US" dirty="0" smtClean="0"/>
              <a:t> s</a:t>
            </a:r>
            <a:r>
              <a:rPr lang="en-US" baseline="30000" dirty="0" smtClean="0"/>
              <a:t>-1</a:t>
            </a:r>
          </a:p>
          <a:p>
            <a:r>
              <a:rPr lang="en-US" dirty="0" smtClean="0"/>
              <a:t>2. 2061 X 10</a:t>
            </a:r>
            <a:r>
              <a:rPr lang="en-US" baseline="30000" dirty="0" smtClean="0"/>
              <a:t>18</a:t>
            </a:r>
            <a:r>
              <a:rPr lang="en-US" dirty="0"/>
              <a:t> </a:t>
            </a:r>
            <a:r>
              <a:rPr lang="en-US" dirty="0" smtClean="0"/>
              <a:t>s</a:t>
            </a:r>
            <a:r>
              <a:rPr lang="en-US" baseline="30000" dirty="0" smtClean="0"/>
              <a:t>-1</a:t>
            </a:r>
          </a:p>
          <a:p>
            <a:r>
              <a:rPr lang="en-US" dirty="0" smtClean="0"/>
              <a:t>3. 3.0 x 10</a:t>
            </a:r>
            <a:r>
              <a:rPr lang="en-US" baseline="30000" dirty="0"/>
              <a:t>8</a:t>
            </a:r>
            <a:r>
              <a:rPr lang="en-US" dirty="0" smtClean="0"/>
              <a:t> m/s</a:t>
            </a:r>
          </a:p>
          <a:p>
            <a:r>
              <a:rPr lang="en-US" dirty="0" smtClean="0"/>
              <a:t>4. 3.17 m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45" t="62852" r="26848" b="12500"/>
          <a:stretch/>
        </p:blipFill>
        <p:spPr bwMode="auto">
          <a:xfrm>
            <a:off x="432605" y="11806"/>
            <a:ext cx="7746822"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7979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Pauli Exclusion Principle- a maximum of two electrons may occupy a single atomic orbital, </a:t>
            </a:r>
            <a:r>
              <a:rPr lang="en-US" b="1" dirty="0" smtClean="0"/>
              <a:t>but </a:t>
            </a:r>
            <a:r>
              <a:rPr lang="en-US" b="1" dirty="0"/>
              <a:t>only if the electrons have opposite spins</a:t>
            </a:r>
            <a:r>
              <a:rPr lang="en-US" b="1" dirty="0" smtClean="0"/>
              <a:t>.</a:t>
            </a:r>
          </a:p>
          <a:p>
            <a:endParaRPr lang="en-US" dirty="0"/>
          </a:p>
        </p:txBody>
      </p:sp>
      <p:pic>
        <p:nvPicPr>
          <p:cNvPr id="4" name="Picture 3" descr="http://www.kentchemistry.com/links/AtomicStructure/spins.gif"/>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76600"/>
            <a:ext cx="3314700" cy="2438400"/>
          </a:xfrm>
          <a:prstGeom prst="rect">
            <a:avLst/>
          </a:prstGeom>
          <a:noFill/>
          <a:ln>
            <a:noFill/>
          </a:ln>
        </p:spPr>
      </p:pic>
    </p:spTree>
    <p:extLst>
      <p:ext uri="{BB962C8B-B14F-4D97-AF65-F5344CB8AC3E}">
        <p14:creationId xmlns:p14="http://schemas.microsoft.com/office/powerpoint/2010/main" val="2380435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676400"/>
            <a:ext cx="8229600" cy="4525963"/>
          </a:xfrm>
        </p:spPr>
        <p:txBody>
          <a:bodyPr/>
          <a:lstStyle/>
          <a:p>
            <a:r>
              <a:rPr lang="en-US" b="1" dirty="0"/>
              <a:t>An atomic orbital containing paired electrons with opposite spins is written </a:t>
            </a:r>
            <a:r>
              <a:rPr lang="en-US" b="1" dirty="0" smtClean="0"/>
              <a:t>as</a:t>
            </a:r>
          </a:p>
          <a:p>
            <a:endParaRPr lang="en-US" dirty="0"/>
          </a:p>
          <a:p>
            <a:endParaRPr lang="en-US" dirty="0"/>
          </a:p>
        </p:txBody>
      </p:sp>
      <p:pic>
        <p:nvPicPr>
          <p:cNvPr id="5" name="Picture 4" descr="http://chemwiki.ucdavis.edu/@api/deki/files/1280/pauliexample.jpg?size=bestfit&amp;width=250&amp;height=150&amp;revision=1"/>
          <p:cNvPicPr/>
          <p:nvPr/>
        </p:nvPicPr>
        <p:blipFill rotWithShape="1">
          <a:blip r:embed="rId2" cstate="print">
            <a:extLst>
              <a:ext uri="{28A0092B-C50C-407E-A947-70E740481C1C}">
                <a14:useLocalDpi xmlns:a14="http://schemas.microsoft.com/office/drawing/2010/main" val="0"/>
              </a:ext>
            </a:extLst>
          </a:blip>
          <a:srcRect l="50200" t="22334" r="14400" b="23666"/>
          <a:stretch/>
        </p:blipFill>
        <p:spPr bwMode="auto">
          <a:xfrm>
            <a:off x="2971800" y="4191000"/>
            <a:ext cx="2533650" cy="152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45903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Hund’s</a:t>
            </a:r>
            <a:r>
              <a:rPr lang="en-US" b="1" dirty="0"/>
              <a:t> Rule </a:t>
            </a:r>
            <a:r>
              <a:rPr lang="en-US" dirty="0"/>
              <a:t>When filling sublevels other than s, electrons are placed in individual orbitals before they are paired up. </a:t>
            </a:r>
          </a:p>
          <a:p>
            <a:r>
              <a:rPr lang="en-US" dirty="0"/>
              <a:t>Electrons fill like people do on a bus. You would never sit right next to someone you did not know if there are free seats available, unless of course all the seats are taken then you must pair up.</a:t>
            </a:r>
          </a:p>
          <a:p>
            <a:endParaRPr lang="en-US" dirty="0"/>
          </a:p>
        </p:txBody>
      </p:sp>
    </p:spTree>
    <p:extLst>
      <p:ext uri="{BB962C8B-B14F-4D97-AF65-F5344CB8AC3E}">
        <p14:creationId xmlns:p14="http://schemas.microsoft.com/office/powerpoint/2010/main" val="30685728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dirty="0"/>
              <a:t>Orbital Diagrams/ Notation</a:t>
            </a:r>
            <a:endParaRPr lang="en-US" dirty="0"/>
          </a:p>
          <a:p>
            <a:endParaRPr lang="en-US" dirty="0"/>
          </a:p>
        </p:txBody>
      </p:sp>
      <p:pic>
        <p:nvPicPr>
          <p:cNvPr id="4" name="Picture 3" descr="http://www.totallyatomic.org/bigchem/200things/orbital_notation.gif"/>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67000"/>
            <a:ext cx="5638800" cy="1574800"/>
          </a:xfrm>
          <a:prstGeom prst="rect">
            <a:avLst/>
          </a:prstGeom>
          <a:noFill/>
          <a:ln>
            <a:noFill/>
          </a:ln>
          <a:extLst/>
        </p:spPr>
      </p:pic>
    </p:spTree>
    <p:extLst>
      <p:ext uri="{BB962C8B-B14F-4D97-AF65-F5344CB8AC3E}">
        <p14:creationId xmlns:p14="http://schemas.microsoft.com/office/powerpoint/2010/main" val="27740180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Orbital Notation</a:t>
            </a:r>
            <a:endParaRPr lang="en-US" dirty="0" smtClean="0"/>
          </a:p>
        </p:txBody>
      </p:sp>
      <p:sp>
        <p:nvSpPr>
          <p:cNvPr id="16387" name="Rectangle 3"/>
          <p:cNvSpPr>
            <a:spLocks noGrp="1" noChangeArrowheads="1"/>
          </p:cNvSpPr>
          <p:nvPr>
            <p:ph type="body" idx="1"/>
          </p:nvPr>
        </p:nvSpPr>
        <p:spPr/>
        <p:txBody>
          <a:bodyPr/>
          <a:lstStyle/>
          <a:p>
            <a:pPr eaLnBrk="1" hangingPunct="1">
              <a:defRPr/>
            </a:pPr>
            <a:r>
              <a:rPr lang="en-US" dirty="0" smtClean="0"/>
              <a:t>Visual representation of how e</a:t>
            </a:r>
            <a:r>
              <a:rPr lang="en-US" baseline="40000" dirty="0" smtClean="0"/>
              <a:t>-</a:t>
            </a:r>
            <a:r>
              <a:rPr lang="en-US" dirty="0" smtClean="0"/>
              <a:t> are placed in orbitals</a:t>
            </a:r>
          </a:p>
          <a:p>
            <a:pPr eaLnBrk="1" hangingPunct="1">
              <a:defRPr/>
            </a:pPr>
            <a:endParaRPr lang="en-US" dirty="0" smtClean="0"/>
          </a:p>
          <a:p>
            <a:pPr eaLnBrk="1" hangingPunct="1">
              <a:defRPr/>
            </a:pPr>
            <a:r>
              <a:rPr lang="en-US" dirty="0" smtClean="0"/>
              <a:t>In an orbital e</a:t>
            </a:r>
            <a:r>
              <a:rPr lang="en-US" baseline="40000" dirty="0" smtClean="0"/>
              <a:t>-</a:t>
            </a:r>
            <a:r>
              <a:rPr lang="en-US" dirty="0" smtClean="0"/>
              <a:t> have opposite spins</a:t>
            </a:r>
          </a:p>
          <a:p>
            <a:pPr eaLnBrk="1" hangingPunct="1">
              <a:defRPr/>
            </a:pPr>
            <a:endParaRPr lang="en-US" dirty="0" smtClean="0"/>
          </a:p>
          <a:p>
            <a:pPr eaLnBrk="1" hangingPunct="1">
              <a:defRPr/>
            </a:pPr>
            <a:r>
              <a:rPr lang="en-US" dirty="0" smtClean="0"/>
              <a:t>Electrons are represented by arrows</a:t>
            </a:r>
          </a:p>
          <a:p>
            <a:pPr eaLnBrk="1" hangingPunct="1">
              <a:buFont typeface="Wingdings" pitchFamily="2" charset="2"/>
              <a:buNone/>
              <a:defRPr/>
            </a:pPr>
            <a:endParaRPr lang="en-US" dirty="0" smtClean="0"/>
          </a:p>
        </p:txBody>
      </p:sp>
      <p:pic>
        <p:nvPicPr>
          <p:cNvPr id="25602" name="Picture 2" descr="http://www.totallyatomic.org/bigchem/200things/orbital_no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029200"/>
            <a:ext cx="716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6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strVal val="#ppt_w*0.05"/>
                                          </p:val>
                                        </p:tav>
                                        <p:tav tm="100000">
                                          <p:val>
                                            <p:strVal val="#ppt_w"/>
                                          </p:val>
                                        </p:tav>
                                      </p:tavLst>
                                    </p:anim>
                                    <p:anim calcmode="lin" valueType="num">
                                      <p:cBhvr>
                                        <p:cTn id="8" dur="500" fill="hold"/>
                                        <p:tgtEl>
                                          <p:spTgt spid="25602"/>
                                        </p:tgtEl>
                                        <p:attrNameLst>
                                          <p:attrName>ppt_h</p:attrName>
                                        </p:attrNameLst>
                                      </p:cBhvr>
                                      <p:tavLst>
                                        <p:tav tm="0">
                                          <p:val>
                                            <p:strVal val="#ppt_h"/>
                                          </p:val>
                                        </p:tav>
                                        <p:tav tm="100000">
                                          <p:val>
                                            <p:strVal val="#ppt_h"/>
                                          </p:val>
                                        </p:tav>
                                      </p:tavLst>
                                    </p:anim>
                                    <p:anim calcmode="lin" valueType="num">
                                      <p:cBhvr>
                                        <p:cTn id="9" dur="500" fill="hold"/>
                                        <p:tgtEl>
                                          <p:spTgt spid="25602"/>
                                        </p:tgtEl>
                                        <p:attrNameLst>
                                          <p:attrName>ppt_x</p:attrName>
                                        </p:attrNameLst>
                                      </p:cBhvr>
                                      <p:tavLst>
                                        <p:tav tm="0">
                                          <p:val>
                                            <p:strVal val="#ppt_x-.2"/>
                                          </p:val>
                                        </p:tav>
                                        <p:tav tm="100000">
                                          <p:val>
                                            <p:strVal val="#ppt_x"/>
                                          </p:val>
                                        </p:tav>
                                      </p:tavLst>
                                    </p:anim>
                                    <p:anim calcmode="lin" valueType="num">
                                      <p:cBhvr>
                                        <p:cTn id="10" dur="500" fill="hold"/>
                                        <p:tgtEl>
                                          <p:spTgt spid="25602"/>
                                        </p:tgtEl>
                                        <p:attrNameLst>
                                          <p:attrName>ppt_y</p:attrName>
                                        </p:attrNameLst>
                                      </p:cBhvr>
                                      <p:tavLst>
                                        <p:tav tm="0">
                                          <p:val>
                                            <p:strVal val="#ppt_y"/>
                                          </p:val>
                                        </p:tav>
                                        <p:tav tm="100000">
                                          <p:val>
                                            <p:strVal val="#ppt_y"/>
                                          </p:val>
                                        </p:tav>
                                      </p:tavLst>
                                    </p:anim>
                                    <p:animEffect transition="in" filter="fade">
                                      <p:cBhvr>
                                        <p:cTn id="11"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srcRect l="14103" t="39531" r="35256" b="15384"/>
          <a:stretch/>
        </p:blipFill>
        <p:spPr bwMode="auto">
          <a:xfrm>
            <a:off x="1143000" y="1066800"/>
            <a:ext cx="6934200" cy="4704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24289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Valence Electrons-</a:t>
            </a:r>
            <a:endParaRPr lang="en-US" dirty="0"/>
          </a:p>
        </p:txBody>
      </p:sp>
      <p:sp>
        <p:nvSpPr>
          <p:cNvPr id="3" name="Content Placeholder 2"/>
          <p:cNvSpPr>
            <a:spLocks noGrp="1"/>
          </p:cNvSpPr>
          <p:nvPr>
            <p:ph idx="1"/>
          </p:nvPr>
        </p:nvSpPr>
        <p:spPr/>
        <p:txBody>
          <a:bodyPr/>
          <a:lstStyle/>
          <a:p>
            <a:pPr marL="0" indent="0">
              <a:buNone/>
            </a:pPr>
            <a:r>
              <a:rPr lang="en-US" b="1" dirty="0"/>
              <a:t> </a:t>
            </a:r>
            <a:r>
              <a:rPr lang="en-US" b="1" dirty="0" smtClean="0"/>
              <a:t>Valence </a:t>
            </a:r>
            <a:r>
              <a:rPr lang="en-US" b="1" dirty="0"/>
              <a:t>Electrons- are defined as electrons in the atoms outermost orbitals. </a:t>
            </a:r>
            <a:endParaRPr lang="en-US" dirty="0"/>
          </a:p>
          <a:p>
            <a:endParaRPr lang="en-US" dirty="0"/>
          </a:p>
        </p:txBody>
      </p:sp>
      <p:pic>
        <p:nvPicPr>
          <p:cNvPr id="4" name="Picture 3" descr="http://images.tutorvista.com/content/structure-atom/valence-electron-of-atom.jpeg"/>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95600"/>
            <a:ext cx="4876800" cy="3346965"/>
          </a:xfrm>
          <a:prstGeom prst="rect">
            <a:avLst/>
          </a:prstGeom>
          <a:noFill/>
          <a:ln>
            <a:noFill/>
          </a:ln>
        </p:spPr>
      </p:pic>
    </p:spTree>
    <p:extLst>
      <p:ext uri="{BB962C8B-B14F-4D97-AF65-F5344CB8AC3E}">
        <p14:creationId xmlns:p14="http://schemas.microsoft.com/office/powerpoint/2010/main" val="35476561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600200"/>
            <a:ext cx="8229600" cy="4525963"/>
          </a:xfrm>
        </p:spPr>
        <p:txBody>
          <a:bodyPr/>
          <a:lstStyle/>
          <a:p>
            <a:pPr lvl="0"/>
            <a:r>
              <a:rPr lang="en-US" b="1" dirty="0"/>
              <a:t>Electron Dot Structure- represent an atoms valence electrons. An atoms electron dot structure consists of the elements symbol, surrounded by dots representing the atoms valence electrons.</a:t>
            </a:r>
            <a:endParaRPr lang="en-US" dirty="0"/>
          </a:p>
        </p:txBody>
      </p:sp>
      <p:pic>
        <p:nvPicPr>
          <p:cNvPr id="4" name="Picture 3" descr="scet_01_img0074"/>
          <p:cNvPicPr/>
          <p:nvPr/>
        </p:nvPicPr>
        <p:blipFill rotWithShape="1">
          <a:blip r:embed="rId2">
            <a:extLst>
              <a:ext uri="{28A0092B-C50C-407E-A947-70E740481C1C}">
                <a14:useLocalDpi xmlns:a14="http://schemas.microsoft.com/office/drawing/2010/main" val="0"/>
              </a:ext>
            </a:extLst>
          </a:blip>
          <a:srcRect t="12333" b="12333"/>
          <a:stretch/>
        </p:blipFill>
        <p:spPr bwMode="auto">
          <a:xfrm>
            <a:off x="1981200" y="4267200"/>
            <a:ext cx="4905375" cy="22104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51237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15064" t="26282" r="36378" b="55769"/>
          <a:stretch/>
        </p:blipFill>
        <p:spPr bwMode="auto">
          <a:xfrm>
            <a:off x="1143000" y="533400"/>
            <a:ext cx="6172200" cy="207500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6270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Electromagnetic spectrum</a:t>
            </a:r>
            <a:endParaRPr lang="en-US" dirty="0"/>
          </a:p>
          <a:p>
            <a:endParaRPr lang="en-US" dirty="0"/>
          </a:p>
        </p:txBody>
      </p:sp>
      <p:pic>
        <p:nvPicPr>
          <p:cNvPr id="4" name="Picture 3" descr="http://www.yorku.ca/eye/spectrum.gif"/>
          <p:cNvPicPr/>
          <p:nvPr/>
        </p:nvPicPr>
        <p:blipFill rotWithShape="1">
          <a:blip r:embed="rId2">
            <a:extLst>
              <a:ext uri="{28A0092B-C50C-407E-A947-70E740481C1C}">
                <a14:useLocalDpi xmlns:a14="http://schemas.microsoft.com/office/drawing/2010/main" val="0"/>
              </a:ext>
            </a:extLst>
          </a:blip>
          <a:srcRect b="15211"/>
          <a:stretch/>
        </p:blipFill>
        <p:spPr bwMode="auto">
          <a:xfrm>
            <a:off x="1600200" y="2590800"/>
            <a:ext cx="5334000" cy="24815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9700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www2.lbl.gov/images/MicroWorlds/EMSpe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15037"/>
            <a:ext cx="7624636" cy="376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30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b="1" dirty="0"/>
              <a:t>Particle nature of light – photon</a:t>
            </a:r>
            <a:endParaRPr lang="en-US" dirty="0"/>
          </a:p>
          <a:p>
            <a:endParaRPr lang="en-US" dirty="0"/>
          </a:p>
        </p:txBody>
      </p:sp>
      <p:pic>
        <p:nvPicPr>
          <p:cNvPr id="4" name="Picture 3" descr="http://spot.pcc.edu/~aodman/physics%20122/light-electro-pictures/photon-level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2971800"/>
            <a:ext cx="3810000" cy="2343150"/>
          </a:xfrm>
          <a:prstGeom prst="rect">
            <a:avLst/>
          </a:prstGeom>
          <a:noFill/>
          <a:ln>
            <a:noFill/>
          </a:ln>
        </p:spPr>
      </p:pic>
    </p:spTree>
    <p:extLst>
      <p:ext uri="{BB962C8B-B14F-4D97-AF65-F5344CB8AC3E}">
        <p14:creationId xmlns:p14="http://schemas.microsoft.com/office/powerpoint/2010/main" val="3308567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wave model of light could not explain why heated objects emit only certain frequencies of light at a given temperature. </a:t>
            </a: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350" t="42738" r="10388" b="22931"/>
          <a:stretch/>
        </p:blipFill>
        <p:spPr bwMode="auto">
          <a:xfrm>
            <a:off x="515155" y="3657600"/>
            <a:ext cx="8023538" cy="251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85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b="1" dirty="0"/>
              <a:t>Atomic Emission Spectrum</a:t>
            </a:r>
            <a:endParaRPr lang="en-US" dirty="0"/>
          </a:p>
          <a:p>
            <a:endParaRPr lang="en-US" dirty="0"/>
          </a:p>
        </p:txBody>
      </p:sp>
      <p:pic>
        <p:nvPicPr>
          <p:cNvPr id="4" name="Picture 3"/>
          <p:cNvPicPr/>
          <p:nvPr/>
        </p:nvPicPr>
        <p:blipFill rotWithShape="1">
          <a:blip r:embed="rId2"/>
          <a:srcRect l="35417" t="43590" r="9295" b="17521"/>
          <a:stretch/>
        </p:blipFill>
        <p:spPr bwMode="auto">
          <a:xfrm>
            <a:off x="2057400" y="3048000"/>
            <a:ext cx="5029200" cy="28470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7395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2092</TotalTime>
  <Words>618</Words>
  <Application>Microsoft Office PowerPoint</Application>
  <PresentationFormat>On-screen Show (4:3)</PresentationFormat>
  <Paragraphs>132</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Electrons  in Atoms </vt:lpstr>
      <vt:lpstr>Chapter 5: Electrons in Atoms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5.2 Quantum Theory of the Atom Bohr Model of the Atom </vt:lpstr>
      <vt:lpstr>Heisenberg Uncertainty Principle-</vt:lpstr>
      <vt:lpstr>Heisenberg</vt:lpstr>
      <vt:lpstr>PowerPoint Presentation</vt:lpstr>
      <vt:lpstr>PowerPoint Presentation</vt:lpstr>
      <vt:lpstr>PowerPoint Presentation</vt:lpstr>
      <vt:lpstr>PowerPoint Presentation</vt:lpstr>
      <vt:lpstr>Principle energy levels </vt:lpstr>
      <vt:lpstr>Energy sublevels  </vt:lpstr>
      <vt:lpstr>Wave Mechanical Model</vt:lpstr>
      <vt:lpstr>Electron Configurations</vt:lpstr>
      <vt:lpstr>IMPORTANT: Within energy levels there are sublevels, within sublevels there are orbitals</vt:lpstr>
      <vt:lpstr>PowerPoint Presentation</vt:lpstr>
      <vt:lpstr>PowerPoint Presentation</vt:lpstr>
      <vt:lpstr>PowerPoint Presentation</vt:lpstr>
      <vt:lpstr>PowerPoint Presentation</vt:lpstr>
      <vt:lpstr>PowerPoint Presentation</vt:lpstr>
      <vt:lpstr>Single Electron Orbital Shapes</vt:lpstr>
      <vt:lpstr>PowerPoint Presentation</vt:lpstr>
      <vt:lpstr>Single Electron Orbital Shapes</vt:lpstr>
      <vt:lpstr>PowerPoint Presentation</vt:lpstr>
      <vt:lpstr>Orbital Notation</vt:lpstr>
      <vt:lpstr>PowerPoint Presentation</vt:lpstr>
      <vt:lpstr>PowerPoint Presentation</vt:lpstr>
      <vt:lpstr>Aufbrau Principle- each electron occupies the lowest energy orbital available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Orbital Notation</vt:lpstr>
      <vt:lpstr>PowerPoint Presentation</vt:lpstr>
      <vt:lpstr>Valence Electrons-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Electrons  in Atoms</dc:title>
  <dc:creator>Dillon, Mike</dc:creator>
  <cp:lastModifiedBy>Dillon, Mike</cp:lastModifiedBy>
  <cp:revision>26</cp:revision>
  <dcterms:created xsi:type="dcterms:W3CDTF">2013-11-07T11:48:39Z</dcterms:created>
  <dcterms:modified xsi:type="dcterms:W3CDTF">2014-10-31T15:43:48Z</dcterms:modified>
</cp:coreProperties>
</file>